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58" r:id="rId6"/>
    <p:sldId id="257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A5A2"/>
    <a:srgbClr val="425222"/>
    <a:srgbClr val="3744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1AE9-8C54-4384-A7C1-E27537A4154B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F0ABC-0C08-405E-A197-9648C739F89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80106-B5E8-45B9-8497-50CB5209BF87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52594-940D-4EC3-B149-E78F554F2BF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A998E-0F28-4699-8838-DA3FED10501B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0977-AF15-493A-AFE9-5C9448D60B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9F8D-F698-4C4C-BB6F-CC30D76AD58C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42E6-D208-4809-822A-AE58D41CC0E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7B54C-9AD4-4182-AE57-3096812510DF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B56B-4B11-4C4E-BDF9-445054FBA2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49EDD-F8E6-4D4B-AE20-E16444ABD522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C417-32D6-4B53-B6BC-221058759E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E5437-ECD2-45A1-8ED1-868EBE712FB8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5199-5D4B-424E-96EF-2F533BE92E5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6AE2-84A3-4372-8D31-FEE9E30339BC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AC6DB-CE33-461D-AC59-DA99446C426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EF50B-4731-42D9-8ABE-17A7978964FE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4002-B3E4-4C7A-98E2-17F2B06503D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1EA4B-74A0-4EC0-9EBC-022DAD12AD3D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A759-95A7-4823-A3C5-7F491B98BBF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7F64-A679-4D00-BC3B-BC0D8C5EBC45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1DA1E-EB47-4884-B525-E339260490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4970AF-DDA1-4728-95C9-E61F10192CC7}" type="datetimeFigureOut">
              <a:rPr lang="de-DE"/>
              <a:pPr>
                <a:defRPr/>
              </a:pPr>
              <a:t>15.09.2019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811DE3-91D8-40A5-821F-3D4D1119EF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Grafik 6"/>
          <p:cNvPicPr>
            <a:picLocks noChangeAspect="1"/>
          </p:cNvPicPr>
          <p:nvPr/>
        </p:nvPicPr>
        <p:blipFill>
          <a:blip r:embed="rId2"/>
          <a:srcRect l="22533"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feld 3"/>
          <p:cNvSpPr txBox="1">
            <a:spLocks noChangeArrowheads="1"/>
          </p:cNvSpPr>
          <p:nvPr/>
        </p:nvSpPr>
        <p:spPr bwMode="auto">
          <a:xfrm>
            <a:off x="395288" y="1968500"/>
            <a:ext cx="842486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 b="1">
                <a:latin typeface="Calibri" pitchFamily="34" charset="0"/>
              </a:rPr>
              <a:t>ΠΡΟΓΡΑΜΜΑ </a:t>
            </a:r>
            <a:r>
              <a:rPr lang="en-US" sz="2400" b="1">
                <a:latin typeface="Calibri" pitchFamily="34" charset="0"/>
              </a:rPr>
              <a:t>MEDIS</a:t>
            </a:r>
          </a:p>
          <a:p>
            <a:pPr algn="ctr"/>
            <a:endParaRPr lang="de-DE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en-US" b="1" i="1">
                <a:solidFill>
                  <a:schemeClr val="bg1"/>
                </a:solidFill>
                <a:latin typeface="Calibri" pitchFamily="34" charset="0"/>
              </a:rPr>
              <a:t>MEDITERRANEAN INCLUSIVE SCHOOLS</a:t>
            </a:r>
            <a:endParaRPr lang="de-DE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l-GR" b="1" i="1">
                <a:solidFill>
                  <a:schemeClr val="bg1"/>
                </a:solidFill>
                <a:latin typeface="Calibri" pitchFamily="34" charset="0"/>
              </a:rPr>
              <a:t>ΜΕΣΟΓΕΙΑΚΕΣ ΣΧΟΛΕΣ ΕΝΣΩΜΑΤΩΣΗΣ</a:t>
            </a:r>
            <a:endParaRPr lang="de-DE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l-GR" b="1" i="1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r>
              <a:rPr lang="el-GR" b="1" i="1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</p:txBody>
      </p:sp>
      <p:pic>
        <p:nvPicPr>
          <p:cNvPr id="13315" name="Grafi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908050"/>
            <a:ext cx="1738313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Grafik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95288" y="549275"/>
            <a:ext cx="8424862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Καλές πρακτικές Βουλγαρίας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 </a:t>
            </a:r>
            <a:r>
              <a:rPr lang="el-GR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Παγκόσμια Ημέρα Μητρικής Γλώσσας</a:t>
            </a:r>
            <a:r>
              <a:rPr lang="de-DE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 </a:t>
            </a:r>
            <a:r>
              <a:rPr lang="el-GR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 </a:t>
            </a:r>
            <a:endParaRPr lang="de-DE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>
                <a:latin typeface="+mn-lt"/>
                <a:cs typeface="+mn-cs"/>
              </a:rPr>
              <a:t>ΔΙΑΤΗΡΗΣΗ </a:t>
            </a:r>
            <a:r>
              <a:rPr lang="el-GR" b="1" i="1" dirty="0">
                <a:latin typeface="+mn-lt"/>
                <a:cs typeface="+mn-cs"/>
              </a:rPr>
              <a:t>ΠΡΟΦΟΡΙΚΩΝ ΠΑΡΑΔΟΣΕΩΝ ΤΩΝ ΧΩΡΩΝ ΜΑΘΗΤΩΝ – ΜΕΤΑΝΑΣΤΩΝ</a:t>
            </a:r>
            <a:endParaRPr lang="de-DE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Η </a:t>
            </a:r>
            <a:r>
              <a:rPr lang="el-GR" b="1" dirty="0">
                <a:latin typeface="+mn-lt"/>
                <a:cs typeface="+mn-cs"/>
              </a:rPr>
              <a:t>αφήγηση βελτιώνει:</a:t>
            </a:r>
            <a:endParaRPr lang="de-DE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Τις </a:t>
            </a:r>
            <a:r>
              <a:rPr lang="el-GR" dirty="0">
                <a:latin typeface="+mn-lt"/>
                <a:cs typeface="+mn-cs"/>
              </a:rPr>
              <a:t>επικοινωνιακές </a:t>
            </a:r>
            <a:r>
              <a:rPr lang="el-GR" dirty="0">
                <a:latin typeface="+mn-lt"/>
                <a:cs typeface="+mn-cs"/>
              </a:rPr>
              <a:t>δεξιότητες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Τις </a:t>
            </a:r>
            <a:r>
              <a:rPr lang="el-GR" dirty="0">
                <a:latin typeface="+mn-lt"/>
                <a:cs typeface="+mn-cs"/>
              </a:rPr>
              <a:t>σχέσεις μεταξύ μαθητών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Την εκμάθηση </a:t>
            </a:r>
            <a:r>
              <a:rPr lang="el-GR" dirty="0">
                <a:latin typeface="+mn-lt"/>
                <a:cs typeface="+mn-cs"/>
              </a:rPr>
              <a:t>γλωσσών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Τον </a:t>
            </a:r>
            <a:r>
              <a:rPr lang="el-GR" dirty="0">
                <a:latin typeface="+mn-lt"/>
                <a:cs typeface="+mn-cs"/>
              </a:rPr>
              <a:t>εμπλουτισμό της </a:t>
            </a:r>
            <a:r>
              <a:rPr lang="el-GR" dirty="0">
                <a:latin typeface="+mn-lt"/>
                <a:cs typeface="+mn-cs"/>
              </a:rPr>
              <a:t>διαδικασίας διαπολιτισμικής ανταλλαγής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ΑΝΑΜΕΝΟΜΕΝΑ ΑΠΟΤΕΛΕΣΜΑΤΑ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Ενισχύεται </a:t>
            </a:r>
            <a:r>
              <a:rPr lang="el-GR" dirty="0">
                <a:latin typeface="+mn-lt"/>
                <a:cs typeface="+mn-cs"/>
              </a:rPr>
              <a:t>η εκμάθηση της γλώσσας υποδοχής</a:t>
            </a:r>
            <a:r>
              <a:rPr lang="el-GR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Προωθούνται οι διαπολιτισμικές ανταλλαγές</a:t>
            </a:r>
            <a:r>
              <a:rPr lang="el-GR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Βελτιώνεται το αίσθημα του “ανήκειν” σε μαθητές με μεταναστευτική βιογραφία.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</p:txBody>
      </p:sp>
      <p:pic>
        <p:nvPicPr>
          <p:cNvPr id="22531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Grafi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97975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feld 3"/>
          <p:cNvSpPr txBox="1">
            <a:spLocks noChangeArrowheads="1"/>
          </p:cNvSpPr>
          <p:nvPr/>
        </p:nvSpPr>
        <p:spPr bwMode="auto">
          <a:xfrm>
            <a:off x="395288" y="549275"/>
            <a:ext cx="8424862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 u="sng">
                <a:solidFill>
                  <a:srgbClr val="1BA5A2"/>
                </a:solidFill>
                <a:latin typeface="Calibri" pitchFamily="34" charset="0"/>
              </a:rPr>
              <a:t>ΠΡΟΓΡΑΜΜΑ </a:t>
            </a:r>
            <a:r>
              <a:rPr lang="en-US" b="1" u="sng">
                <a:solidFill>
                  <a:srgbClr val="1BA5A2"/>
                </a:solidFill>
                <a:latin typeface="Calibri" pitchFamily="34" charset="0"/>
              </a:rPr>
              <a:t>MEDIS</a:t>
            </a:r>
            <a:endParaRPr lang="de-DE">
              <a:solidFill>
                <a:srgbClr val="1BA5A2"/>
              </a:solidFill>
              <a:latin typeface="Calibri" pitchFamily="34" charset="0"/>
            </a:endParaRPr>
          </a:p>
          <a:p>
            <a:pPr algn="ctr"/>
            <a:r>
              <a:rPr lang="el-GR">
                <a:latin typeface="Calibri" pitchFamily="34" charset="0"/>
              </a:rPr>
              <a:t>Ο εκπαιδευτικός οργανισμός</a:t>
            </a:r>
            <a:r>
              <a:rPr lang="el-GR" b="1">
                <a:latin typeface="Calibri" pitchFamily="34" charset="0"/>
              </a:rPr>
              <a:t> </a:t>
            </a:r>
            <a:r>
              <a:rPr lang="en-US" b="1">
                <a:latin typeface="Calibri" pitchFamily="34" charset="0"/>
              </a:rPr>
              <a:t>Cardet</a:t>
            </a:r>
            <a:r>
              <a:rPr lang="el-GR">
                <a:latin typeface="Calibri" pitchFamily="34" charset="0"/>
              </a:rPr>
              <a:t> (</a:t>
            </a:r>
            <a:r>
              <a:rPr lang="el-GR" sz="1600" b="1">
                <a:latin typeface="Calibri" pitchFamily="34" charset="0"/>
              </a:rPr>
              <a:t>www.cardet.org</a:t>
            </a:r>
            <a:r>
              <a:rPr lang="el-GR">
                <a:latin typeface="Calibri" pitchFamily="34" charset="0"/>
              </a:rPr>
              <a:t>) 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>
                <a:latin typeface="Calibri" pitchFamily="34" charset="0"/>
              </a:rPr>
              <a:t>σε συνεργασία με το </a:t>
            </a:r>
            <a:r>
              <a:rPr lang="en-US" b="1">
                <a:latin typeface="Calibri" pitchFamily="34" charset="0"/>
              </a:rPr>
              <a:t>Hope for children CRC Policy Centre</a:t>
            </a:r>
            <a:r>
              <a:rPr lang="el-GR">
                <a:latin typeface="Calibri" pitchFamily="34" charset="0"/>
              </a:rPr>
              <a:t> 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>
                <a:latin typeface="Calibri" pitchFamily="34" charset="0"/>
              </a:rPr>
              <a:t>συμμετέχουν στο ευρωπαϊκό έργο: 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«</a:t>
            </a:r>
            <a:r>
              <a:rPr lang="en-US" b="1">
                <a:latin typeface="Calibri" pitchFamily="34" charset="0"/>
              </a:rPr>
              <a:t>Mediterranean inclusive schools</a:t>
            </a:r>
            <a:r>
              <a:rPr lang="el-GR" b="1">
                <a:latin typeface="Calibri" pitchFamily="34" charset="0"/>
              </a:rPr>
              <a:t>-</a:t>
            </a:r>
            <a:r>
              <a:rPr lang="en-US" b="1">
                <a:latin typeface="Calibri" pitchFamily="34" charset="0"/>
              </a:rPr>
              <a:t>MEDIS</a:t>
            </a:r>
            <a:r>
              <a:rPr lang="el-GR" b="1">
                <a:latin typeface="Calibri" pitchFamily="34" charset="0"/>
              </a:rPr>
              <a:t>»</a:t>
            </a:r>
            <a:r>
              <a:rPr lang="el-GR">
                <a:latin typeface="Calibri" pitchFamily="34" charset="0"/>
              </a:rPr>
              <a:t> το οποίο χρηματοδείται από την Ευρωπαϊκή Ένωση στο πλαίσιο του προγράμματος Erasmus+ΚΑ3 ( Αρ.Σύμβασης 2017-3615/001-001) και έχει διάρκεια τρία χρόνια 15/1/2019- 14/1/2021. υλοποιείται από 10 συνεργαζόμενους φορείς συμπεριλαμβανομένων Περιφερειών Εκπαίδευσης, δήμων και ΜΚΟ σε 6 Μεσογειακές χώρες, Ελλάδα, Κύπρο</a:t>
            </a:r>
            <a:r>
              <a:rPr lang="en-US">
                <a:latin typeface="Calibri" pitchFamily="34" charset="0"/>
              </a:rPr>
              <a:t>,</a:t>
            </a:r>
            <a:r>
              <a:rPr lang="el-GR">
                <a:latin typeface="Calibri" pitchFamily="34" charset="0"/>
              </a:rPr>
              <a:t> Ιταλία, Πορτογαλία, Ισπανία και Βουλγαρία και συντονίζεται από την Παγκόσμια Πανεπιστημιακή Υπηρεσία για τη Μεσόγειο (</a:t>
            </a:r>
            <a:r>
              <a:rPr lang="en-GB">
                <a:latin typeface="Calibri" pitchFamily="34" charset="0"/>
              </a:rPr>
              <a:t>World University Service of the Mediterranean</a:t>
            </a:r>
            <a:r>
              <a:rPr lang="el-GR">
                <a:latin typeface="Calibri" pitchFamily="34" charset="0"/>
              </a:rPr>
              <a:t> - </a:t>
            </a:r>
            <a:r>
              <a:rPr lang="en-GB">
                <a:latin typeface="Calibri" pitchFamily="34" charset="0"/>
              </a:rPr>
              <a:t>WUSmed</a:t>
            </a:r>
            <a:r>
              <a:rPr lang="el-GR">
                <a:latin typeface="Calibri" pitchFamily="34" charset="0"/>
              </a:rPr>
              <a:t>), μία ένωση για την προώθηση του ανθρώπινου δικαιώματος στην εκπαίδευση με βάση την ακαδημαϊκή ελευθερία και την πανεπιστημιακή αυτονομία. 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 Στην Ελλάδα το έργο υλοποιείται από το ΚΜΟΠ – Κέντρο Κοινωνικής Δράσης και Καινοτομίας.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Στόχος</a:t>
            </a:r>
            <a:r>
              <a:rPr lang="el-GR">
                <a:latin typeface="Calibri" pitchFamily="34" charset="0"/>
              </a:rPr>
              <a:t> του έργου είναι η ενίσχυση της διαπολιτισμικής εκπαίδευσης σε ένα πολύγλωσσο πλαίσιο για την καλύτερη συμπερίληψη νεοαφιχθέντων μεταναστών και προσφύγων στο εκπαιδευτικό σύστημα.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</p:txBody>
      </p:sp>
      <p:pic>
        <p:nvPicPr>
          <p:cNvPr id="14339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Grafi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97975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95288" y="549275"/>
            <a:ext cx="8424862" cy="5859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b="1" u="sng">
                <a:solidFill>
                  <a:srgbClr val="1BA5A2"/>
                </a:solidFill>
                <a:latin typeface="Calibri" pitchFamily="34" charset="0"/>
              </a:rPr>
              <a:t>ΠΡΟΓΡΑΜΜΑ </a:t>
            </a:r>
            <a:r>
              <a:rPr lang="en-US" b="1" u="sng">
                <a:solidFill>
                  <a:srgbClr val="1BA5A2"/>
                </a:solidFill>
                <a:latin typeface="Calibri" pitchFamily="34" charset="0"/>
              </a:rPr>
              <a:t>MEDIS</a:t>
            </a:r>
            <a:endParaRPr lang="de-DE">
              <a:solidFill>
                <a:srgbClr val="1BA5A2"/>
              </a:solidFill>
              <a:latin typeface="Calibri" pitchFamily="34" charset="0"/>
            </a:endParaRPr>
          </a:p>
          <a:p>
            <a:pPr algn="ctr"/>
            <a:r>
              <a:rPr lang="en-US" b="1">
                <a:latin typeface="Calibri" pitchFamily="34" charset="0"/>
              </a:rPr>
              <a:t> </a:t>
            </a:r>
            <a:r>
              <a:rPr lang="en-US" b="1" i="1">
                <a:latin typeface="Calibri" pitchFamily="34" charset="0"/>
              </a:rPr>
              <a:t>MEDITERRANEAN INCLUSIVE SCHOOLS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 b="1" i="1">
                <a:latin typeface="Calibri" pitchFamily="34" charset="0"/>
              </a:rPr>
              <a:t>ΜΕΣΟΓΕΙΑΚΕΣ ΣΧΟΛΕΣ ΕΝΣΩΜΑΤΩΣΗΣ</a:t>
            </a:r>
            <a:endParaRPr lang="de-DE">
              <a:latin typeface="Calibri" pitchFamily="34" charset="0"/>
            </a:endParaRPr>
          </a:p>
          <a:p>
            <a:r>
              <a:rPr lang="el-GR" b="1" i="1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r>
              <a:rPr lang="el-GR" b="1" i="1">
                <a:latin typeface="Calibri" pitchFamily="34" charset="0"/>
              </a:rPr>
              <a:t> </a:t>
            </a:r>
            <a:r>
              <a:rPr lang="el-GR" b="1">
                <a:latin typeface="Calibri" pitchFamily="34" charset="0"/>
              </a:rPr>
              <a:t>ΣΚΟΠΟΣ: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Ενίσχυση και εδραίωση της</a:t>
            </a:r>
            <a:r>
              <a:rPr lang="de-DE">
                <a:latin typeface="Calibri" pitchFamily="34" charset="0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el-GR">
                <a:latin typeface="Calibri" pitchFamily="34" charset="0"/>
              </a:rPr>
              <a:t>κοινωνικής συνοχής	</a:t>
            </a:r>
            <a:r>
              <a:rPr lang="de-DE">
                <a:latin typeface="Calibri" pitchFamily="34" charset="0"/>
              </a:rPr>
              <a:t>                                         </a:t>
            </a:r>
            <a:r>
              <a:rPr lang="el-GR">
                <a:latin typeface="Calibri" pitchFamily="34" charset="0"/>
              </a:rPr>
              <a:t>πολύγλωσσο πλαίσιο</a:t>
            </a:r>
            <a:endParaRPr lang="de-DE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l-GR">
                <a:latin typeface="Calibri" pitchFamily="34" charset="0"/>
              </a:rPr>
              <a:t>διαπολιτισμικής εκπαίδευσης	 		    για</a:t>
            </a:r>
            <a:endParaRPr lang="de-DE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l-GR">
                <a:latin typeface="Calibri" pitchFamily="34" charset="0"/>
              </a:rPr>
              <a:t>τοπικής γλώσσας	</a:t>
            </a:r>
            <a:r>
              <a:rPr lang="de-DE">
                <a:latin typeface="Calibri" pitchFamily="34" charset="0"/>
              </a:rPr>
              <a:t>                                      </a:t>
            </a:r>
            <a:r>
              <a:rPr lang="el-GR">
                <a:latin typeface="Calibri" pitchFamily="34" charset="0"/>
              </a:rPr>
              <a:t>νεοαφιχθέντες μαθητές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r>
              <a:rPr lang="el-GR" b="1">
                <a:latin typeface="Calibri" pitchFamily="34" charset="0"/>
              </a:rPr>
              <a:t>ΣΤΟΧΟΙ:</a:t>
            </a:r>
            <a:endParaRPr lang="de-DE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el-GR">
                <a:latin typeface="Calibri" pitchFamily="34" charset="0"/>
              </a:rPr>
              <a:t>Να προσαρμόσει το αρχικό πρόγραμμα σε κάθε σχολικό περιβάλλον.</a:t>
            </a:r>
            <a:endParaRPr lang="de-DE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el-GR">
                <a:latin typeface="Calibri" pitchFamily="34" charset="0"/>
              </a:rPr>
              <a:t>Να αναβαθμίσει το εκπαιδευτικό πλαίσιο.</a:t>
            </a:r>
            <a:endParaRPr lang="de-DE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el-GR">
                <a:latin typeface="Calibri" pitchFamily="34" charset="0"/>
              </a:rPr>
              <a:t>Να ενισχύσει την κοινωνική ένταξη σε τουλάχιστον 90 σχολεία (Ισπανία, Ελλάδα, Ιταλία, Κύπρο, Βουλγαρία, Πορτογαλία).</a:t>
            </a:r>
            <a:endParaRPr lang="de-DE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el-GR">
                <a:latin typeface="Calibri" pitchFamily="34" charset="0"/>
              </a:rPr>
              <a:t>Να επηρεάσει τις τρέχουσες πολιτικές, δημιουργώντας επαφές, υπογράφοντας συμφωνίες και επεξεργάζοντας συστάσεις πολιτικής για τους υπεύθυνους λήψης αποφάσεων (τοπικά, εθνικά, ευρωπαϊκά).</a:t>
            </a:r>
            <a:endParaRPr lang="de-DE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el-GR">
                <a:latin typeface="Calibri" pitchFamily="34" charset="0"/>
              </a:rPr>
              <a:t>Να αυξήσει την ευαισθητοποίηση σχετικά με το πρόβλημα της κοινωνικής ένταξης μαθητών με μεταναστευτικό υπόβαθρο.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</p:txBody>
      </p:sp>
      <p:sp>
        <p:nvSpPr>
          <p:cNvPr id="3" name="Geschweifte Klammer rechts 2"/>
          <p:cNvSpPr/>
          <p:nvPr/>
        </p:nvSpPr>
        <p:spPr>
          <a:xfrm>
            <a:off x="4064000" y="2355850"/>
            <a:ext cx="292100" cy="712788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/>
          </a:p>
        </p:txBody>
      </p:sp>
      <p:pic>
        <p:nvPicPr>
          <p:cNvPr id="15364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Grafi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97975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95288" y="549275"/>
            <a:ext cx="8424862" cy="5675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b="1">
                <a:latin typeface="Calibri" pitchFamily="34" charset="0"/>
              </a:rPr>
              <a:t>Πρόγραμμα δράσης:</a:t>
            </a:r>
            <a:endParaRPr lang="de-DE" b="1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  <a:p>
            <a:pPr>
              <a:buFontTx/>
              <a:buAutoNum type="arabicPeriod"/>
            </a:pPr>
            <a:r>
              <a:rPr lang="en-US">
                <a:latin typeface="Calibri" pitchFamily="34" charset="0"/>
              </a:rPr>
              <a:t>   </a:t>
            </a:r>
            <a:r>
              <a:rPr lang="el-GR">
                <a:latin typeface="Calibri" pitchFamily="34" charset="0"/>
              </a:rPr>
              <a:t>Παρουσίαση υλικού, ενημέρωση έργου </a:t>
            </a:r>
            <a:endParaRPr lang="de-DE">
              <a:latin typeface="Calibri" pitchFamily="34" charset="0"/>
            </a:endParaRPr>
          </a:p>
          <a:p>
            <a:pPr>
              <a:buFontTx/>
              <a:buAutoNum type="arabicPeriod"/>
            </a:pPr>
            <a:endParaRPr lang="de-DE" sz="1000">
              <a:latin typeface="Calibri" pitchFamily="34" charset="0"/>
            </a:endParaRPr>
          </a:p>
          <a:p>
            <a:r>
              <a:rPr lang="de-DE">
                <a:latin typeface="Calibri" pitchFamily="34" charset="0"/>
              </a:rPr>
              <a:t>2.   </a:t>
            </a:r>
            <a:r>
              <a:rPr lang="el-GR">
                <a:latin typeface="Calibri" pitchFamily="34" charset="0"/>
              </a:rPr>
              <a:t>Επιλογή καλών πρακτικών από τον Οδηγό Καλών Πρακτικών</a:t>
            </a:r>
            <a:endParaRPr lang="de-DE">
              <a:latin typeface="Calibri" pitchFamily="34" charset="0"/>
            </a:endParaRPr>
          </a:p>
          <a:p>
            <a:endParaRPr lang="de-DE" sz="1000">
              <a:latin typeface="Calibri" pitchFamily="34" charset="0"/>
            </a:endParaRPr>
          </a:p>
          <a:p>
            <a:r>
              <a:rPr lang="de-DE">
                <a:latin typeface="Calibri" pitchFamily="34" charset="0"/>
              </a:rPr>
              <a:t>3.   </a:t>
            </a:r>
            <a:r>
              <a:rPr lang="el-GR">
                <a:latin typeface="Calibri" pitchFamily="34" charset="0"/>
              </a:rPr>
              <a:t>Διαδικτυακό σεμινάριο: </a:t>
            </a:r>
            <a:r>
              <a:rPr lang="el-GR" sz="1600" b="1">
                <a:latin typeface="Calibri" pitchFamily="34" charset="0"/>
              </a:rPr>
              <a:t>https://medis.centreeasy.com/el</a:t>
            </a:r>
            <a:endParaRPr lang="de-DE" sz="1600" b="1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      (</a:t>
            </a:r>
            <a:r>
              <a:rPr lang="en-US">
                <a:latin typeface="Calibri" pitchFamily="34" charset="0"/>
              </a:rPr>
              <a:t>on line </a:t>
            </a:r>
            <a:r>
              <a:rPr lang="el-GR">
                <a:latin typeface="Calibri" pitchFamily="34" charset="0"/>
              </a:rPr>
              <a:t>απαντήσεις σε 8 από τις 16 ενότητες καλών πρακτικών και στο συνολικό </a:t>
            </a:r>
            <a:r>
              <a:rPr lang="de-DE">
                <a:latin typeface="Calibri" pitchFamily="34" charset="0"/>
              </a:rPr>
              <a:t>       </a:t>
            </a:r>
          </a:p>
          <a:p>
            <a:r>
              <a:rPr lang="de-DE">
                <a:latin typeface="Calibri" pitchFamily="34" charset="0"/>
              </a:rPr>
              <a:t>      </a:t>
            </a:r>
            <a:r>
              <a:rPr lang="el-GR">
                <a:latin typeface="Calibri" pitchFamily="34" charset="0"/>
              </a:rPr>
              <a:t>ερωτηματολόγιο στο </a:t>
            </a:r>
            <a:r>
              <a:rPr lang="en-US">
                <a:latin typeface="Calibri" pitchFamily="34" charset="0"/>
              </a:rPr>
              <a:t>tab</a:t>
            </a:r>
            <a:r>
              <a:rPr lang="el-GR">
                <a:latin typeface="Calibri" pitchFamily="34" charset="0"/>
              </a:rPr>
              <a:t>: «Τελική Αξιολόγηση» και βεβαίωση συμμετοχής)</a:t>
            </a:r>
            <a:endParaRPr lang="de-DE">
              <a:latin typeface="Calibri" pitchFamily="34" charset="0"/>
            </a:endParaRPr>
          </a:p>
          <a:p>
            <a:endParaRPr lang="de-DE" sz="1000">
              <a:latin typeface="Calibri" pitchFamily="34" charset="0"/>
            </a:endParaRPr>
          </a:p>
          <a:p>
            <a:r>
              <a:rPr lang="de-DE">
                <a:latin typeface="Calibri" pitchFamily="34" charset="0"/>
              </a:rPr>
              <a:t>4.   </a:t>
            </a:r>
            <a:r>
              <a:rPr lang="el-GR">
                <a:latin typeface="Calibri" pitchFamily="34" charset="0"/>
              </a:rPr>
              <a:t>Συνάντηση ανατροφοδότησης, συζήτηση για τα πρώτα βήματα στην εφαρμογή</a:t>
            </a:r>
            <a:r>
              <a:rPr lang="de-DE">
                <a:latin typeface="Calibri" pitchFamily="34" charset="0"/>
              </a:rPr>
              <a:t>                                                                          </a:t>
            </a:r>
            <a:r>
              <a:rPr lang="el-GR">
                <a:latin typeface="Calibri" pitchFamily="34" charset="0"/>
              </a:rPr>
              <a:t>            έργου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(Σεπτέμβρης 2019) για την 1</a:t>
            </a:r>
            <a:r>
              <a:rPr lang="el-GR" baseline="30000">
                <a:latin typeface="Calibri" pitchFamily="34" charset="0"/>
              </a:rPr>
              <a:t>η</a:t>
            </a:r>
            <a:r>
              <a:rPr lang="el-GR">
                <a:latin typeface="Calibri" pitchFamily="34" charset="0"/>
              </a:rPr>
              <a:t>  πιλοτική φάση.</a:t>
            </a:r>
            <a:endParaRPr lang="de-DE">
              <a:latin typeface="Calibri" pitchFamily="34" charset="0"/>
            </a:endParaRPr>
          </a:p>
          <a:p>
            <a:pPr algn="r"/>
            <a:endParaRPr lang="de-DE" sz="1000">
              <a:latin typeface="Calibri" pitchFamily="34" charset="0"/>
            </a:endParaRPr>
          </a:p>
          <a:p>
            <a:r>
              <a:rPr lang="de-DE">
                <a:latin typeface="Calibri" pitchFamily="34" charset="0"/>
              </a:rPr>
              <a:t>5.   </a:t>
            </a:r>
            <a:r>
              <a:rPr lang="el-GR">
                <a:latin typeface="Calibri" pitchFamily="34" charset="0"/>
              </a:rPr>
              <a:t>Συμπλήρωση ερωτηματολογίου-αξιολόγηση για την πορεία και εξέλιξη του   έργου σε</a:t>
            </a:r>
            <a:r>
              <a:rPr lang="de-DE">
                <a:latin typeface="Calibri" pitchFamily="34" charset="0"/>
              </a:rPr>
              <a:t>     </a:t>
            </a:r>
            <a:r>
              <a:rPr lang="el-GR">
                <a:latin typeface="Calibri" pitchFamily="34" charset="0"/>
              </a:rPr>
              <a:t>κάθε σχολείο (Ιανουάριος 2020) με σκοπό τις διορθωτικές ενέργειες των εταίρων και </a:t>
            </a:r>
            <a:r>
              <a:rPr lang="de-DE">
                <a:latin typeface="Calibri" pitchFamily="34" charset="0"/>
              </a:rPr>
              <a:t>    </a:t>
            </a:r>
            <a:r>
              <a:rPr lang="el-GR">
                <a:latin typeface="Calibri" pitchFamily="34" charset="0"/>
              </a:rPr>
              <a:t>οριστικοποίηση έργου</a:t>
            </a:r>
            <a:endParaRPr lang="de-DE">
              <a:latin typeface="Calibri" pitchFamily="34" charset="0"/>
            </a:endParaRPr>
          </a:p>
          <a:p>
            <a:endParaRPr lang="de-DE" sz="1000">
              <a:latin typeface="Calibri" pitchFamily="34" charset="0"/>
            </a:endParaRPr>
          </a:p>
          <a:p>
            <a:r>
              <a:rPr lang="de-DE">
                <a:latin typeface="Calibri" pitchFamily="34" charset="0"/>
              </a:rPr>
              <a:t>6.   </a:t>
            </a:r>
            <a:r>
              <a:rPr lang="el-GR">
                <a:latin typeface="Calibri" pitchFamily="34" charset="0"/>
              </a:rPr>
              <a:t>Εισαγωγή-συμμετοχή σχολείων για τη 2</a:t>
            </a:r>
            <a:r>
              <a:rPr lang="el-GR" baseline="30000">
                <a:latin typeface="Calibri" pitchFamily="34" charset="0"/>
              </a:rPr>
              <a:t>η</a:t>
            </a:r>
            <a:r>
              <a:rPr lang="el-GR">
                <a:latin typeface="Calibri" pitchFamily="34" charset="0"/>
              </a:rPr>
              <a:t> πιλοτική φάση του έργου (Φεβρουάριος </a:t>
            </a:r>
            <a:r>
              <a:rPr lang="de-DE">
                <a:latin typeface="Calibri" pitchFamily="34" charset="0"/>
              </a:rPr>
              <a:t>   </a:t>
            </a:r>
            <a:r>
              <a:rPr lang="el-GR">
                <a:latin typeface="Calibri" pitchFamily="34" charset="0"/>
              </a:rPr>
              <a:t>2020)</a:t>
            </a:r>
            <a:endParaRPr lang="de-DE">
              <a:latin typeface="Calibri" pitchFamily="34" charset="0"/>
            </a:endParaRPr>
          </a:p>
          <a:p>
            <a:endParaRPr lang="de-DE" sz="1000">
              <a:latin typeface="Calibri" pitchFamily="34" charset="0"/>
            </a:endParaRPr>
          </a:p>
          <a:p>
            <a:r>
              <a:rPr lang="de-DE">
                <a:latin typeface="Calibri" pitchFamily="34" charset="0"/>
              </a:rPr>
              <a:t>7.   </a:t>
            </a:r>
            <a:r>
              <a:rPr lang="el-GR">
                <a:latin typeface="Calibri" pitchFamily="34" charset="0"/>
              </a:rPr>
              <a:t>Εκδήλωση-παρουσίαση αποτελεσμάτων καλών πρακτικών και διαδικτυακή διάχυση</a:t>
            </a:r>
            <a:r>
              <a:rPr lang="de-DE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του νέου έργου και της συμμετοχής των Ελληνικών σχολείων 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</p:txBody>
      </p:sp>
      <p:pic>
        <p:nvPicPr>
          <p:cNvPr id="16387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Grafi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95288" y="549275"/>
            <a:ext cx="8424862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Καλές πρακτικές Βουλγαρίας</a:t>
            </a:r>
            <a:endParaRPr lang="de-DE" dirty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Μαθήματα Θεάτρου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Θέατρο- Θεατρικό Παιχνίδι: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Εργαλείο </a:t>
            </a:r>
            <a:r>
              <a:rPr lang="el-GR" dirty="0">
                <a:latin typeface="+mn-lt"/>
                <a:cs typeface="+mn-cs"/>
              </a:rPr>
              <a:t>διδασκαλίας για αποτελεσματική</a:t>
            </a:r>
            <a:r>
              <a:rPr lang="el-GR" dirty="0">
                <a:latin typeface="+mn-lt"/>
                <a:cs typeface="+mn-cs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ουσιαστική </a:t>
            </a:r>
            <a:r>
              <a:rPr lang="el-GR" dirty="0">
                <a:latin typeface="+mn-lt"/>
                <a:cs typeface="+mn-cs"/>
              </a:rPr>
              <a:t>εκμάθηση ξένων γλωσσών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Παιδαγωγικά αναπτύσσει: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Ασφαλές </a:t>
            </a:r>
            <a:r>
              <a:rPr lang="el-GR" dirty="0">
                <a:latin typeface="+mn-lt"/>
                <a:cs typeface="+mn-cs"/>
              </a:rPr>
              <a:t>περιβάλλον για επίλυση προβλημάτων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Δ</a:t>
            </a:r>
            <a:r>
              <a:rPr lang="el-GR" dirty="0">
                <a:latin typeface="+mn-lt"/>
                <a:cs typeface="+mn-cs"/>
              </a:rPr>
              <a:t>ημιουργικότητα-αυθορμητισμό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Αυτοπειθαρχία-αποδοχή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Θετική </a:t>
            </a:r>
            <a:r>
              <a:rPr lang="el-GR" dirty="0">
                <a:latin typeface="+mn-lt"/>
                <a:cs typeface="+mn-cs"/>
              </a:rPr>
              <a:t>ανταπόκριση στην </a:t>
            </a:r>
            <a:r>
              <a:rPr lang="el-GR" dirty="0">
                <a:latin typeface="+mn-lt"/>
                <a:cs typeface="+mn-cs"/>
              </a:rPr>
              <a:t>επίκριση</a:t>
            </a:r>
            <a:r>
              <a:rPr lang="el-GR" dirty="0">
                <a:latin typeface="+mn-lt"/>
                <a:cs typeface="+mn-cs"/>
              </a:rPr>
              <a:t> </a:t>
            </a:r>
            <a:endParaRPr lang="el-GR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Συνεργασία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Γλωσσική </a:t>
            </a:r>
            <a:r>
              <a:rPr lang="el-GR" b="1" dirty="0">
                <a:latin typeface="+mn-lt"/>
                <a:cs typeface="+mn-cs"/>
              </a:rPr>
              <a:t>διδασκαλία: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Αναπτύσσει κινητικά χαρακτηριστικά επικοινωνίας 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     (</a:t>
            </a:r>
            <a:r>
              <a:rPr lang="el-GR" dirty="0">
                <a:latin typeface="+mn-lt"/>
                <a:cs typeface="+mn-cs"/>
              </a:rPr>
              <a:t>χειρονομίες, κίνηση-έκφραση προσώπου</a:t>
            </a:r>
            <a:r>
              <a:rPr lang="el-GR" dirty="0">
                <a:latin typeface="+mn-lt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Προσωδιακά χαρακτηριστικά 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     (</a:t>
            </a:r>
            <a:r>
              <a:rPr lang="el-GR" dirty="0">
                <a:latin typeface="+mn-lt"/>
                <a:cs typeface="+mn-cs"/>
              </a:rPr>
              <a:t>προφορά, επιτονισμός, ρυθμός, ένταση, τόνος φωνής)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pic>
        <p:nvPicPr>
          <p:cNvPr id="17411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Grafi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95288" y="549275"/>
            <a:ext cx="8424862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Καλές πρακτικές Βουλγαρίας</a:t>
            </a:r>
            <a:endParaRPr lang="de-DE" dirty="0">
              <a:solidFill>
                <a:schemeClr val="bg1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Μαθήματα Θεάτρου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>
                <a:latin typeface="+mn-lt"/>
                <a:cs typeface="+mn-cs"/>
              </a:rPr>
              <a:t>ΤΟ ΘΕΑΤΡΟ</a:t>
            </a:r>
            <a:endParaRPr lang="de-DE" sz="1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Παρέχει ρεαλιστική ανάγκη </a:t>
            </a:r>
            <a:r>
              <a:rPr lang="el-GR" dirty="0">
                <a:latin typeface="+mn-lt"/>
                <a:cs typeface="+mn-cs"/>
              </a:rPr>
              <a:t>επικοινωνίας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Γεφυρώνει το χάσμα </a:t>
            </a:r>
            <a:endParaRPr lang="el-GR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                      ελεγχόμενης παραγωγής                         πολύπλοκης</a:t>
            </a:r>
            <a:r>
              <a:rPr lang="el-GR" dirty="0">
                <a:latin typeface="+mn-lt"/>
                <a:cs typeface="+mn-cs"/>
              </a:rPr>
              <a:t>, απρόβλεπτης,</a:t>
            </a:r>
            <a:endParaRPr lang="el-G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                            λόγου </a:t>
            </a:r>
            <a:r>
              <a:rPr lang="el-GR" dirty="0">
                <a:latin typeface="+mn-lt"/>
                <a:cs typeface="+mn-cs"/>
              </a:rPr>
              <a:t>της τάξης                              </a:t>
            </a:r>
            <a:r>
              <a:rPr lang="el-GR" dirty="0">
                <a:latin typeface="+mn-lt"/>
                <a:cs typeface="+mn-cs"/>
              </a:rPr>
              <a:t>        καθημερινής </a:t>
            </a:r>
            <a:r>
              <a:rPr lang="el-GR" dirty="0">
                <a:latin typeface="+mn-lt"/>
                <a:cs typeface="+mn-cs"/>
              </a:rPr>
              <a:t>γλώσσας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Θεατρική </a:t>
            </a:r>
            <a:r>
              <a:rPr lang="el-GR" b="1" dirty="0">
                <a:latin typeface="+mn-lt"/>
                <a:cs typeface="+mn-cs"/>
              </a:rPr>
              <a:t>Ομάδα-Παιχνίδι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Ενισχύει την εμπιστοσύνη μεταξύ μαθητών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Μειώνει το άγχος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Αυξάνει την αυτοεκτίμηση, τα κίνητρα μάθησης και την ενσυναίσθηση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Αναμενόμενα </a:t>
            </a:r>
            <a:r>
              <a:rPr lang="el-GR" b="1" dirty="0">
                <a:latin typeface="+mn-lt"/>
                <a:cs typeface="+mn-cs"/>
              </a:rPr>
              <a:t>αποτελέσματα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Ανάπτυξη φαντασίας και δημιουργικότητας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Προώθηση δεξιοτήτων κριτικής σκέψης και επίλυσης προβλημάτων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Ανακάλυψη </a:t>
            </a:r>
            <a:r>
              <a:rPr lang="el-GR" dirty="0">
                <a:latin typeface="+mn-lt"/>
                <a:cs typeface="+mn-cs"/>
              </a:rPr>
              <a:t>θετικών τρόπων αντιμετώπισης συγκρούσεων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Βελτίωση </a:t>
            </a:r>
            <a:r>
              <a:rPr lang="el-GR" dirty="0">
                <a:latin typeface="+mn-lt"/>
                <a:cs typeface="+mn-cs"/>
              </a:rPr>
              <a:t>δεξιοτήτων γραμματισμού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  <a:cs typeface="+mn-cs"/>
              </a:rPr>
              <a:t> 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pic>
        <p:nvPicPr>
          <p:cNvPr id="18435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Grafi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feld 3"/>
          <p:cNvSpPr txBox="1">
            <a:spLocks noChangeArrowheads="1"/>
          </p:cNvSpPr>
          <p:nvPr/>
        </p:nvSpPr>
        <p:spPr bwMode="auto">
          <a:xfrm>
            <a:off x="395288" y="549275"/>
            <a:ext cx="8424862" cy="677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latin typeface="Calibri" pitchFamily="34" charset="0"/>
              </a:rPr>
              <a:t>Καλές πρακτικές Βουλγαρίας </a:t>
            </a:r>
            <a:r>
              <a:rPr lang="de-DE" b="1">
                <a:latin typeface="Calibri" pitchFamily="34" charset="0"/>
              </a:rPr>
              <a:t>– </a:t>
            </a:r>
            <a:r>
              <a:rPr lang="el-GR" b="1">
                <a:latin typeface="Calibri" pitchFamily="34" charset="0"/>
              </a:rPr>
              <a:t>Πορτογαλίας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 b="1">
                <a:latin typeface="Calibri" pitchFamily="34" charset="0"/>
              </a:rPr>
              <a:t>Σχέδιο σταδιακής ένταξης μαθητών</a:t>
            </a:r>
            <a:r>
              <a:rPr lang="de-DE" b="1">
                <a:latin typeface="Calibri" pitchFamily="34" charset="0"/>
              </a:rPr>
              <a:t> </a:t>
            </a:r>
          </a:p>
          <a:p>
            <a:pPr algn="ctr"/>
            <a:r>
              <a:rPr lang="el-GR" b="1">
                <a:latin typeface="Calibri" pitchFamily="34" charset="0"/>
              </a:rPr>
              <a:t>με μεταναστευτική βιογραφία</a:t>
            </a:r>
            <a:endParaRPr lang="de-DE" b="1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 </a:t>
            </a:r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>
                <a:latin typeface="Calibri" pitchFamily="34" charset="0"/>
              </a:rPr>
              <a:t>Συνεργασία Διευθυντών σχολείων</a:t>
            </a:r>
            <a:r>
              <a:rPr lang="de-DE">
                <a:latin typeface="Calibri" pitchFamily="34" charset="0"/>
              </a:rPr>
              <a:t>,</a:t>
            </a:r>
            <a:r>
              <a:rPr lang="el-GR">
                <a:latin typeface="Calibri" pitchFamily="34" charset="0"/>
              </a:rPr>
              <a:t> εκπαιδευτικών, γονέων, παιδαγωγικών συμβούλων.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>
                <a:latin typeface="Calibri" pitchFamily="34" charset="0"/>
              </a:rPr>
              <a:t>Πρόγραμμα που προσεγγίζει την γλώσσα της χώρας υποδοχής ως ξένη γλώσσα.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 1º βήμα: </a:t>
            </a:r>
            <a:r>
              <a:rPr lang="el-GR">
                <a:latin typeface="Calibri" pitchFamily="34" charset="0"/>
              </a:rPr>
              <a:t>Δημιουργία πολυθεματικών ομάδων.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2º βήμα: </a:t>
            </a:r>
            <a:r>
              <a:rPr lang="el-GR">
                <a:latin typeface="Calibri" pitchFamily="34" charset="0"/>
              </a:rPr>
              <a:t>Σκιαγράφηση αναγκών μαθητή σε σχολικό</a:t>
            </a:r>
            <a:r>
              <a:rPr lang="de-DE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επίπεδο με συμπλήρωση εντύπου. </a:t>
            </a:r>
          </a:p>
          <a:p>
            <a:r>
              <a:rPr lang="de-DE" sz="1400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Τηλ</a:t>
            </a:r>
            <a:r>
              <a:rPr lang="de-DE">
                <a:latin typeface="Calibri" pitchFamily="34" charset="0"/>
              </a:rPr>
              <a:t>.</a:t>
            </a:r>
            <a:r>
              <a:rPr lang="el-GR">
                <a:latin typeface="Calibri" pitchFamily="34" charset="0"/>
              </a:rPr>
              <a:t> μετάφραση Ύπατης Αρμοστείας</a:t>
            </a:r>
            <a:r>
              <a:rPr lang="de-DE">
                <a:latin typeface="Calibri" pitchFamily="34" charset="0"/>
              </a:rPr>
              <a:t>:  </a:t>
            </a:r>
            <a:r>
              <a:rPr lang="de-DE" sz="1200">
                <a:latin typeface="Calibri" pitchFamily="34" charset="0"/>
              </a:rPr>
              <a:t>(http://www.acm.gov.pt/-/servico-de-traduca-telefonica)</a:t>
            </a:r>
            <a:endParaRPr lang="de-DE" sz="2000">
              <a:latin typeface="Calibri" pitchFamily="34" charset="0"/>
            </a:endParaRPr>
          </a:p>
          <a:p>
            <a:endParaRPr lang="de-DE" sz="2000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3º βήμα: </a:t>
            </a:r>
            <a:r>
              <a:rPr lang="el-GR">
                <a:latin typeface="Calibri" pitchFamily="34" charset="0"/>
              </a:rPr>
              <a:t>Άτυπη διαγνωστική αξιολόγηση (παρατήρηση συμπεριφοράς)		</a:t>
            </a:r>
            <a:r>
              <a:rPr lang="el-GR" i="1">
                <a:latin typeface="Sitka Banner"/>
              </a:rPr>
              <a:t>Ο μαθητής αλληλεπιδρά προφορικά  με μαθητές  συνομήλικους; </a:t>
            </a:r>
          </a:p>
          <a:p>
            <a:r>
              <a:rPr lang="el-GR" i="1">
                <a:latin typeface="Sitka Banner"/>
              </a:rPr>
              <a:t>	Καταλαβαίνει αυτό που λέγεται;</a:t>
            </a:r>
            <a:endParaRPr lang="de-DE" i="1">
              <a:latin typeface="Sitka Banner"/>
            </a:endParaRPr>
          </a:p>
          <a:p>
            <a:r>
              <a:rPr lang="el-GR">
                <a:latin typeface="Calibri" pitchFamily="34" charset="0"/>
              </a:rPr>
              <a:t>	Άτυπη, αυθόρμητη συνομιλία.</a:t>
            </a:r>
          </a:p>
          <a:p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r>
              <a:rPr lang="el-GR" b="1">
                <a:latin typeface="Calibri" pitchFamily="34" charset="0"/>
              </a:rPr>
              <a:t>4º βήμα: </a:t>
            </a:r>
            <a:r>
              <a:rPr lang="el-GR">
                <a:latin typeface="Calibri" pitchFamily="34" charset="0"/>
              </a:rPr>
              <a:t>Επίσημη συνέντευξη για προσδιορισμό επιπέδου γνώσης 			γλώσσας. Γραπτή εξέταση.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ΤΕΛΙΚΟΣ ΣΤΟΧΟΣ:</a:t>
            </a:r>
            <a:r>
              <a:rPr lang="el-GR">
                <a:latin typeface="Calibri" pitchFamily="34" charset="0"/>
              </a:rPr>
              <a:t> Ο σχεδιασμός συγκεκριμένου προγράμματος 					   σπουδών για κάθε μαθητή.</a:t>
            </a:r>
            <a:endParaRPr lang="de-DE">
              <a:latin typeface="Calibri" pitchFamily="34" charset="0"/>
            </a:endParaRPr>
          </a:p>
          <a:p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</p:txBody>
      </p:sp>
      <p:pic>
        <p:nvPicPr>
          <p:cNvPr id="19459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Grafik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95288" y="549275"/>
            <a:ext cx="8424862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Καλές πρακτικές Βουλγαρίας </a:t>
            </a:r>
            <a:r>
              <a:rPr lang="de-DE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– </a:t>
            </a:r>
            <a:r>
              <a:rPr lang="el-GR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Πορτογαλίας</a:t>
            </a:r>
            <a:endParaRPr lang="de-DE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Σχέδιο </a:t>
            </a:r>
            <a:r>
              <a:rPr lang="el-GR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σταδιακής ένταξης μαθητών</a:t>
            </a:r>
            <a:r>
              <a:rPr lang="de-DE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με μεταναστευτική βιογραφία</a:t>
            </a:r>
            <a:endParaRPr lang="de-DE" b="1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+mn-lt"/>
                <a:cs typeface="+mn-cs"/>
              </a:rPr>
              <a:t>ΑΝΑΜΕΝΟΜΕΝΑ ΑΠΟΤΕΛΕΣΜΑΤΑ</a:t>
            </a:r>
            <a:endParaRPr lang="de-DE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Προωθείται </a:t>
            </a:r>
            <a:r>
              <a:rPr lang="el-GR" dirty="0">
                <a:latin typeface="+mn-lt"/>
                <a:cs typeface="+mn-cs"/>
              </a:rPr>
              <a:t>η διαπολιτισμική ανταλλαγή.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Ενισχύεται η εκμάθηση της γλώσσας </a:t>
            </a:r>
            <a:r>
              <a:rPr lang="el-GR" dirty="0">
                <a:latin typeface="+mn-lt"/>
                <a:cs typeface="+mn-cs"/>
              </a:rPr>
              <a:t>χώρας υποδοχής.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Διευκολύνεται η ενσωμάτωση μεταναστών μαθητών.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Μειώνεται το άγχος ανταπόκρισης (διδασκαλία σε ατομικό επίπεδο ή ομάδες</a:t>
            </a:r>
            <a:r>
              <a:rPr lang="el-GR" dirty="0">
                <a:latin typeface="+mn-lt"/>
                <a:cs typeface="+mn-cs"/>
              </a:rPr>
              <a:t>).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Ενισχύεται η κοινωνικοποίηση </a:t>
            </a:r>
            <a:r>
              <a:rPr lang="el-GR" dirty="0">
                <a:latin typeface="+mn-lt"/>
                <a:cs typeface="+mn-cs"/>
              </a:rPr>
              <a:t>με ντόπιους μαθητές.</a:t>
            </a:r>
            <a:endParaRPr 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  <a:cs typeface="+mn-cs"/>
              </a:rPr>
              <a:t>Αναπτύσσονται ενδιαφέροντα – δεξιότητες σε ανεπίσημο, </a:t>
            </a:r>
            <a:r>
              <a:rPr lang="el-GR" dirty="0">
                <a:latin typeface="+mn-lt"/>
                <a:cs typeface="+mn-cs"/>
              </a:rPr>
              <a:t>πιο </a:t>
            </a:r>
            <a:r>
              <a:rPr lang="el-GR" dirty="0">
                <a:latin typeface="+mn-lt"/>
                <a:cs typeface="+mn-cs"/>
              </a:rPr>
              <a:t>άνετο περιβάλλον (πολυθεματικές ομάδες).</a:t>
            </a: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pic>
        <p:nvPicPr>
          <p:cNvPr id="20483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Grafi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feld 3"/>
          <p:cNvSpPr txBox="1">
            <a:spLocks noChangeArrowheads="1"/>
          </p:cNvSpPr>
          <p:nvPr/>
        </p:nvSpPr>
        <p:spPr bwMode="auto">
          <a:xfrm>
            <a:off x="395288" y="549275"/>
            <a:ext cx="84248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solidFill>
                  <a:srgbClr val="1BA5A2"/>
                </a:solidFill>
                <a:latin typeface="Calibri" pitchFamily="34" charset="0"/>
              </a:rPr>
              <a:t>Καλές πρακτικές Βουλγαρίας</a:t>
            </a:r>
          </a:p>
          <a:p>
            <a:pPr algn="ctr"/>
            <a:r>
              <a:rPr lang="el-GR">
                <a:solidFill>
                  <a:srgbClr val="1BA5A2"/>
                </a:solidFill>
                <a:latin typeface="Calibri" pitchFamily="34" charset="0"/>
              </a:rPr>
              <a:t> </a:t>
            </a:r>
            <a:r>
              <a:rPr lang="el-GR" b="1">
                <a:solidFill>
                  <a:srgbClr val="1BA5A2"/>
                </a:solidFill>
                <a:latin typeface="Calibri" pitchFamily="34" charset="0"/>
              </a:rPr>
              <a:t>Παγκόσμια Ημέρα Μητρικής Γλώσσας</a:t>
            </a:r>
            <a:r>
              <a:rPr lang="de-DE" b="1">
                <a:solidFill>
                  <a:srgbClr val="1BA5A2"/>
                </a:solidFill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>
                <a:latin typeface="Calibri" pitchFamily="34" charset="0"/>
              </a:rPr>
              <a:t> 21η Φεβρουαρίου. Καθιερώθηκε από Γενική Συνέλευση </a:t>
            </a:r>
            <a:r>
              <a:rPr lang="en-US">
                <a:latin typeface="Calibri" pitchFamily="34" charset="0"/>
              </a:rPr>
              <a:t>Unesco.</a:t>
            </a:r>
            <a:endParaRPr lang="de-DE">
              <a:latin typeface="Calibri" pitchFamily="34" charset="0"/>
            </a:endParaRPr>
          </a:p>
          <a:p>
            <a:pPr algn="ctr"/>
            <a:r>
              <a:rPr lang="el-GR">
                <a:latin typeface="Calibri" pitchFamily="34" charset="0"/>
              </a:rPr>
              <a:t> Παράδοση στο </a:t>
            </a:r>
            <a:r>
              <a:rPr lang="en-US">
                <a:latin typeface="Calibri" pitchFamily="34" charset="0"/>
              </a:rPr>
              <a:t>First English Language School </a:t>
            </a:r>
            <a:r>
              <a:rPr lang="el-GR">
                <a:latin typeface="Calibri" pitchFamily="34" charset="0"/>
              </a:rPr>
              <a:t>της Σόφιας</a:t>
            </a:r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endParaRPr lang="el-GR" b="1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Εκπαιδευτικοί: </a:t>
            </a:r>
          </a:p>
          <a:p>
            <a:r>
              <a:rPr lang="el-GR">
                <a:latin typeface="Calibri" pitchFamily="34" charset="0"/>
              </a:rPr>
              <a:t>Παρουσιάζουν σε μετανάστες μαθητές λαϊκά παραμύθια ή λογοτεχνικά 		           έργα στην ντόπια γλώσσα.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Μαθητές - μετανάστες: </a:t>
            </a:r>
          </a:p>
          <a:p>
            <a:r>
              <a:rPr lang="el-GR">
                <a:latin typeface="Calibri" pitchFamily="34" charset="0"/>
              </a:rPr>
              <a:t>Επιλέγουν αποσπάσματα και τα μεταφράζουν στην μητρική γλώσσα.</a:t>
            </a:r>
          </a:p>
          <a:p>
            <a:r>
              <a:rPr lang="el-GR">
                <a:latin typeface="Calibri" pitchFamily="34" charset="0"/>
              </a:rPr>
              <a:t> </a:t>
            </a:r>
          </a:p>
          <a:p>
            <a:r>
              <a:rPr lang="el-GR">
                <a:latin typeface="Calibri" pitchFamily="34" charset="0"/>
              </a:rPr>
              <a:t>Ετοιμάζουν την δραματοποίηση.</a:t>
            </a:r>
          </a:p>
          <a:p>
            <a:endParaRPr lang="de-DE">
              <a:latin typeface="Calibri" pitchFamily="34" charset="0"/>
            </a:endParaRPr>
          </a:p>
          <a:p>
            <a:r>
              <a:rPr lang="el-GR">
                <a:latin typeface="Calibri" pitchFamily="34" charset="0"/>
              </a:rPr>
              <a:t>Παρουσιάζουν την μετάφραση και το απόσπασμα στην πρωτότυπη γλώσσα σε εκδήλωση του σχολείου.</a:t>
            </a:r>
            <a:endParaRPr lang="de-DE">
              <a:latin typeface="Calibri" pitchFamily="34" charset="0"/>
            </a:endParaRPr>
          </a:p>
          <a:p>
            <a:r>
              <a:rPr lang="el-GR" b="1">
                <a:latin typeface="Calibri" pitchFamily="34" charset="0"/>
              </a:rPr>
              <a:t> </a:t>
            </a:r>
            <a:endParaRPr lang="de-DE">
              <a:latin typeface="Calibri" pitchFamily="34" charset="0"/>
            </a:endParaRPr>
          </a:p>
        </p:txBody>
      </p:sp>
      <p:pic>
        <p:nvPicPr>
          <p:cNvPr id="21507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19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729</Words>
  <Application>Microsoft Office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Calibri</vt:lpstr>
      <vt:lpstr>Arial</vt:lpstr>
      <vt:lpstr>Sitka Banner</vt:lpstr>
      <vt:lpstr>Larissa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Timo</dc:creator>
  <cp:lastModifiedBy>EFSEVIA</cp:lastModifiedBy>
  <cp:revision>38</cp:revision>
  <dcterms:created xsi:type="dcterms:W3CDTF">2019-05-12T17:24:12Z</dcterms:created>
  <dcterms:modified xsi:type="dcterms:W3CDTF">2019-09-15T15:48:56Z</dcterms:modified>
</cp:coreProperties>
</file>